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1"/>
  </p:notesMasterIdLst>
  <p:sldIdLst>
    <p:sldId id="270" r:id="rId3"/>
    <p:sldId id="256" r:id="rId4"/>
    <p:sldId id="257" r:id="rId5"/>
    <p:sldId id="258" r:id="rId6"/>
    <p:sldId id="259" r:id="rId7"/>
    <p:sldId id="262" r:id="rId8"/>
    <p:sldId id="271" r:id="rId9"/>
    <p:sldId id="272" r:id="rId10"/>
  </p:sldIdLst>
  <p:sldSz cx="12192000" cy="6858000"/>
  <p:notesSz cx="6858000" cy="9144000"/>
  <p:embeddedFontLst>
    <p:embeddedFont>
      <p:font typeface="思源黑体 CN Bold" panose="02010600030101010101" charset="-122"/>
      <p:bold r:id="rId12"/>
    </p:embeddedFont>
    <p:embeddedFont>
      <p:font typeface="思源黑体 CN Heavy" panose="02010600030101010101" charset="-12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Lucida Console" panose="020B0609040504020204" pitchFamily="49" charset="0"/>
      <p:regular r:id="rId22"/>
    </p:embeddedFont>
    <p:embeddedFont>
      <p:font typeface="黑体" panose="02010609060101010101" pitchFamily="49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custDataLst>
    <p:tags r:id="rId26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2">
          <p15:clr>
            <a:srgbClr val="A4A3A4"/>
          </p15:clr>
        </p15:guide>
        <p15:guide id="2" pos="60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339933"/>
    <a:srgbClr val="006600"/>
    <a:srgbClr val="33CC33"/>
    <a:srgbClr val="FF00FF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87" y="60"/>
      </p:cViewPr>
      <p:guideLst>
        <p:guide orient="horz" pos="2122"/>
        <p:guide pos="60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 hidden="1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business-card-1019949_19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" y="621030"/>
            <a:ext cx="6858000" cy="68580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工匠精神（科技报国）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85560" y="1485265"/>
            <a:ext cx="2928620" cy="1634490"/>
            <a:chOff x="5517" y="2548"/>
            <a:chExt cx="4612" cy="2574"/>
          </a:xfrm>
        </p:grpSpPr>
        <p:sp>
          <p:nvSpPr>
            <p:cNvPr id="16" name="圆角矩形 15"/>
            <p:cNvSpPr/>
            <p:nvPr/>
          </p:nvSpPr>
          <p:spPr>
            <a:xfrm>
              <a:off x="5517" y="2548"/>
              <a:ext cx="4613" cy="2574"/>
            </a:xfrm>
            <a:prstGeom prst="round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5953" y="3108"/>
              <a:ext cx="3741" cy="1700"/>
              <a:chOff x="5953" y="3108"/>
              <a:chExt cx="3741" cy="1700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5953" y="3108"/>
                <a:ext cx="1701" cy="1701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栈</a:t>
                </a: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7994" y="3108"/>
                <a:ext cx="1701" cy="1701"/>
              </a:xfrm>
              <a:prstGeom prst="ellipse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000" b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队列</a:t>
                </a:r>
              </a:p>
            </p:txBody>
          </p:sp>
        </p:grpSp>
      </p:grpSp>
      <p:sp>
        <p:nvSpPr>
          <p:cNvPr id="20" name="TextBox 6"/>
          <p:cNvSpPr txBox="1"/>
          <p:nvPr/>
        </p:nvSpPr>
        <p:spPr>
          <a:xfrm>
            <a:off x="1487140" y="3284856"/>
            <a:ext cx="8715436" cy="2031365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108000" bIns="108000" rtlCol="0">
            <a:spAutoFit/>
          </a:bodyPr>
          <a:lstStyle/>
          <a:p>
            <a:pPr marL="457200" indent="-457200" algn="l">
              <a:lnSpc>
                <a:spcPct val="1500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每种数据结构的实现有多种方式。</a:t>
            </a:r>
            <a:endParaRPr lang="en-US" altLang="zh-CN" sz="1800" b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例如，顺序栈可以让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data[0]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端作为栈底，也可以让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data[MaxSize]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端作为栈底，栈顶指针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top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可以初始化为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-1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或者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MaxSize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800" b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spcBef>
                <a:spcPts val="600"/>
              </a:spcBef>
              <a:buBlip>
                <a:blip r:embed="rId4"/>
              </a:buBlip>
            </a:pP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所以约定一种方式，如</a:t>
            </a:r>
            <a:r>
              <a:rPr lang="en-US" altLang="zh-CN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top=-1</a:t>
            </a:r>
            <a:r>
              <a:rPr lang="zh-CN" altLang="en-US" sz="18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</a:p>
        </p:txBody>
      </p:sp>
      <p:sp>
        <p:nvSpPr>
          <p:cNvPr id="21" name="TextBox 7"/>
          <p:cNvSpPr txBox="1"/>
          <p:nvPr/>
        </p:nvSpPr>
        <p:spPr>
          <a:xfrm>
            <a:off x="6379210" y="6165850"/>
            <a:ext cx="3048000" cy="42989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/>
            <a:r>
              <a:rPr lang="zh-CN" altLang="en-US"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新问题的约定即</a:t>
            </a:r>
            <a:r>
              <a:rPr lang="zh-CN" altLang="en-US" sz="22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专利</a:t>
            </a:r>
          </a:p>
        </p:txBody>
      </p:sp>
      <p:sp>
        <p:nvSpPr>
          <p:cNvPr id="22" name="上箭头 21"/>
          <p:cNvSpPr/>
          <p:nvPr/>
        </p:nvSpPr>
        <p:spPr>
          <a:xfrm>
            <a:off x="7387590" y="5517515"/>
            <a:ext cx="198120" cy="576580"/>
          </a:xfrm>
          <a:prstGeom prst="upArrow">
            <a:avLst>
              <a:gd name="adj1" fmla="val 50499"/>
              <a:gd name="adj2" fmla="val 50000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1" grpId="0" bldLvl="0" animBg="1"/>
      <p:bldP spid="22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工匠精神（科技报国）</a:t>
              </a:r>
            </a:p>
          </p:txBody>
        </p:sp>
      </p:grp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40375" y="1597025"/>
            <a:ext cx="4242435" cy="38106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30"/>
          <p:cNvSpPr txBox="1"/>
          <p:nvPr/>
        </p:nvSpPr>
        <p:spPr>
          <a:xfrm>
            <a:off x="2495550" y="5517515"/>
            <a:ext cx="7286625" cy="984885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44000" tIns="108000" bIns="108000" rtlCol="0">
            <a:spAutoFit/>
          </a:bodyPr>
          <a:lstStyle/>
          <a:p>
            <a:pPr marL="457200" indent="-457200" algn="l">
              <a:spcBef>
                <a:spcPts val="1200"/>
              </a:spcBef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每张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中的格式是相同的，只是内容不同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spcBef>
                <a:spcPts val="1200"/>
              </a:spcBef>
              <a:buBlip>
                <a:blip r:embed="rId3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谁规定的格式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</a:t>
            </a:r>
            <a:r>
              <a:rPr lang="en-US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专利</a:t>
            </a:r>
          </a:p>
        </p:txBody>
      </p:sp>
      <p:pic>
        <p:nvPicPr>
          <p:cNvPr id="7" name="图片 6" descr="speech-1019777_19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750" y="1545590"/>
            <a:ext cx="3161665" cy="3971925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169920" y="1739900"/>
            <a:ext cx="1826260" cy="129667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31"/>
          <p:cNvSpPr txBox="1"/>
          <p:nvPr/>
        </p:nvSpPr>
        <p:spPr>
          <a:xfrm>
            <a:off x="3215005" y="1917065"/>
            <a:ext cx="1709420" cy="92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6"/>
                </a:solidFill>
              </a14:hiddenFill>
            </a:ext>
          </a:ex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540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David" pitchFamily="34" charset="-79"/>
              </a:rPr>
              <a:t>DVD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346624" y="2635885"/>
            <a:ext cx="10072370" cy="3681730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 algn="l">
              <a:lnSpc>
                <a:spcPts val="3200"/>
              </a:lnSpc>
              <a:spcBef>
                <a:spcPts val="600"/>
              </a:spcBef>
              <a:buBlip>
                <a:blip r:embed="rId2"/>
              </a:buBlip>
            </a:pPr>
            <a:r>
              <a:rPr lang="en-US" altLang="zh-CN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专利拥有者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：日立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JVC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Matsushita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Mitsubishi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飞利浦，先锋，索尼，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Thomson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，时代华纳，东芝等。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ts val="32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任何公司想要制作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产品必须取得主要技术专利许可。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</a:p>
          <a:p>
            <a:pPr marL="457200" indent="-457200" algn="l">
              <a:lnSpc>
                <a:spcPts val="3200"/>
              </a:lnSpc>
              <a:spcBef>
                <a:spcPts val="600"/>
              </a:spcBef>
              <a:buClrTx/>
              <a:buSzTx/>
              <a:buFontTx/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飞利浦/先锋/索尼阵营：每台播放机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3.5%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，最少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$5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；另外兼容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VCD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需要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$2.50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；每张盘片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分。</a:t>
            </a:r>
          </a:p>
          <a:p>
            <a:pPr marL="457200" indent="-457200" algn="l">
              <a:lnSpc>
                <a:spcPts val="3200"/>
              </a:lnSpc>
              <a:spcBef>
                <a:spcPts val="600"/>
              </a:spcBef>
              <a:buClrTx/>
              <a:buSzTx/>
              <a:buFontTx/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日立/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Matsushita/Mitsubishi/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时代华纳/东芝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/Victor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阵营：每台播放机或驱动器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4%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，最少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$4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；每台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解码器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4%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 最少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$1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；每张盘片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7.5分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</a:p>
          <a:p>
            <a:pPr marL="457200" indent="-457200" algn="l">
              <a:lnSpc>
                <a:spcPts val="3200"/>
              </a:lnSpc>
              <a:spcBef>
                <a:spcPts val="600"/>
              </a:spcBef>
              <a:buClrTx/>
              <a:buSzTx/>
              <a:buFontTx/>
              <a:buBlip>
                <a:blip r:embed="rId2"/>
              </a:buBlip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中国生产全世界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80%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以上的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DVD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产品，但盈利却非常少。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75673" y="1699472"/>
            <a:ext cx="9214273" cy="81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组合 2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0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工匠精神（科技报国）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5" dur="8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6" dur="8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8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gear-10157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5" y="836930"/>
            <a:ext cx="4598035" cy="4598035"/>
          </a:xfrm>
          <a:prstGeom prst="rect">
            <a:avLst/>
          </a:prstGeom>
        </p:spPr>
      </p:pic>
      <p:sp>
        <p:nvSpPr>
          <p:cNvPr id="27" name="折角形 26"/>
          <p:cNvSpPr/>
          <p:nvPr/>
        </p:nvSpPr>
        <p:spPr>
          <a:xfrm>
            <a:off x="1199515" y="1845310"/>
            <a:ext cx="9668510" cy="4404360"/>
          </a:xfrm>
          <a:prstGeom prst="foldedCorner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>
              <a:lnSpc>
                <a:spcPts val="3200"/>
              </a:lnSpc>
              <a:spcBef>
                <a:spcPts val="1200"/>
              </a:spcBef>
            </a:pPr>
            <a:r>
              <a:rPr lang="zh-CN" altLang="zh-CN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【环球网科技综合报道】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《日本经济新闻》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报道称，在国际专利申请领域，中国企业华为技术的突出态势十分明显。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algn="l">
              <a:lnSpc>
                <a:spcPts val="32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19</a:t>
            </a:r>
            <a:r>
              <a:rPr lang="zh-CN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日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，世界知识产权组织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WIPO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发布了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年的专利国际申请数量，华为的专利数量是第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位的日本三菱电机的约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倍，远远领先于其他公司。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algn="l">
              <a:lnSpc>
                <a:spcPts val="32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2014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年开始，中国企业连续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年排在首位。</a:t>
            </a:r>
          </a:p>
          <a:p>
            <a:pPr marL="342900" indent="-342900" algn="l">
              <a:lnSpc>
                <a:spcPts val="32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华为继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2017</a:t>
            </a:r>
            <a:r>
              <a:rPr lang="zh-CN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之后连续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年排在首位。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年的特点是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相关申请数量增长明显。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algn="l">
              <a:lnSpc>
                <a:spcPts val="32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据悉，华为在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年向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WIPO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提交了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5405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项专利申请，较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2017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年得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4024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项增长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34%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，专利申请中约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成与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相关。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4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中国企业的发展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gear-3085396_19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8025" y="765175"/>
            <a:ext cx="2081530" cy="2081530"/>
          </a:xfrm>
          <a:prstGeom prst="rect">
            <a:avLst/>
          </a:prstGeom>
        </p:spPr>
      </p:pic>
      <p:sp>
        <p:nvSpPr>
          <p:cNvPr id="27" name="折角形 26"/>
          <p:cNvSpPr/>
          <p:nvPr/>
        </p:nvSpPr>
        <p:spPr>
          <a:xfrm>
            <a:off x="1271270" y="1988820"/>
            <a:ext cx="10016490" cy="4375150"/>
          </a:xfrm>
          <a:prstGeom prst="foldedCorner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 algn="l">
              <a:lnSpc>
                <a:spcPts val="34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zh-CN" altLang="zh-CN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华为的立场</a:t>
            </a:r>
            <a:r>
              <a:rPr lang="zh-CN" altLang="en-US" sz="2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为创造专利而不断投资，通过专利申请来保护本公司的知识产权。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lnSpc>
                <a:spcPts val="34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此外，华为以外的中国企业也明显跃进。截至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2017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年，闯入前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的中国企业仅有华为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家，但到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年有包括华为在内的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家中国企业入选。排在第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位的中兴通讯也自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2010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年前后进入上位圈。中兴与华为一样，在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4G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相关领域增加了申请数量，在截至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年的过去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年内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次排在首位。京东方科技集团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BOE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年也上升到第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位，在面板的制造技术等领域增加了专利申请。</a:t>
            </a:r>
          </a:p>
          <a:p>
            <a:pPr marL="285750" indent="-285750" algn="l">
              <a:lnSpc>
                <a:spcPts val="3400"/>
              </a:lnSpc>
              <a:spcBef>
                <a:spcPts val="1200"/>
              </a:spcBef>
              <a:buFont typeface="Wingdings" panose="05000000000000000000" charset="0"/>
              <a:buChar char="Ø"/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WIPO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总干事高锐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Francis Gurry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表示，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中国在国家主导下投入巨额研发费用，正在向技术开发迈进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。他同时预测称，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“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如此下去中国将在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年以内超过美国</a:t>
            </a:r>
            <a:r>
              <a:rPr lang="en-US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”</a:t>
            </a:r>
            <a:r>
              <a:rPr lang="zh-CN" altLang="zh-CN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4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5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中国企业的发展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E0DA93-3386-90CE-F293-D08220557D47}"/>
              </a:ext>
            </a:extLst>
          </p:cNvPr>
          <p:cNvSpPr txBox="1"/>
          <p:nvPr/>
        </p:nvSpPr>
        <p:spPr>
          <a:xfrm>
            <a:off x="2423592" y="4584135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1" i="0" spc="0" dirty="0">
                <a:solidFill>
                  <a:srgbClr val="FFC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鸿蒙</a:t>
            </a:r>
            <a:r>
              <a:rPr lang="en-US" altLang="zh-CN" sz="1600" b="1" i="0" spc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zh-CN" altLang="en-US" sz="1600" b="1" i="0" spc="0" dirty="0">
                <a:solidFill>
                  <a:srgbClr val="FFC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打破系统垄断的第一枪</a:t>
            </a:r>
            <a:endParaRPr lang="zh-CN" altLang="en-US" sz="1600" dirty="0">
              <a:solidFill>
                <a:srgbClr val="FFC000"/>
              </a:solidFill>
              <a:effectLst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FFF3770-420D-7935-B9C2-9699023AA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86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2137583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d1dcdca9-1d0a-4696-a862-e646f15c096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643</Words>
  <Application>Microsoft Office PowerPoint</Application>
  <PresentationFormat>宽屏</PresentationFormat>
  <Paragraphs>41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思源黑体 CN Heavy</vt:lpstr>
      <vt:lpstr>Times New Roman</vt:lpstr>
      <vt:lpstr>微软雅黑</vt:lpstr>
      <vt:lpstr>Lucida Console</vt:lpstr>
      <vt:lpstr>Calibri</vt:lpstr>
      <vt:lpstr>宋体</vt:lpstr>
      <vt:lpstr>Wingdings</vt:lpstr>
      <vt:lpstr>黑体</vt:lpstr>
      <vt:lpstr>Consolas</vt:lpstr>
      <vt:lpstr>思源黑体 CN Bold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1057</cp:revision>
  <dcterms:created xsi:type="dcterms:W3CDTF">2004-04-02T09:54:00Z</dcterms:created>
  <dcterms:modified xsi:type="dcterms:W3CDTF">2022-06-28T13:58:09Z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EE21147E89BB42A69989D0D6337CD2D0</vt:lpwstr>
  </property>
  <property fmtid="{D5CDD505-2E9C-101B-9397-08002B2CF9AE}" pid="3" name="KSOProductBuildVer">
    <vt:lpwstr>2052-11.1.0.11744</vt:lpwstr>
  </property>
</Properties>
</file>

<file path=docProps/thumbnail.jpeg>
</file>